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9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alpha val="0"/>
                <a:lumMod val="0"/>
                <a:lumOff val="100000"/>
              </a:schemeClr>
            </a:gs>
            <a:gs pos="0">
              <a:schemeClr val="accent4">
                <a:lumMod val="75000"/>
              </a:schemeClr>
            </a:gs>
            <a:gs pos="100000">
              <a:schemeClr val="accent4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C2ABE8-5BEF-4068-AEE0-0D3BA00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ENKÄT NB1-ELEVER 2021</a:t>
            </a:r>
            <a:endParaRPr lang="sv-SE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714DCA-0C75-C242-89B0-C4EEB0B33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-8218"/>
            <a:ext cx="2982686" cy="298268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66915" y="1228130"/>
            <a:ext cx="376575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 naturbruksgymnasium	39 svar 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Blekinge naturbruksgymnasium	43 svar 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Burgårdens gymnasium	23 svar 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Burträsk naturbruksgymnasium	13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Dille Gård Naturbruksgymnasium	39 svar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ForshagaAkademin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55 svar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Forslundagymnasiet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28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Gamlebygymnasiet	64 svar 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Gotland Grönt centrum	29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Grans Naturbruksgymnasium	48 svar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Himmelstalunds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utbildningscentrum	72 svar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Ingelstadsgymnasiet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72 svar 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Jällagymnasiet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19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Järna Naturbruksgymnasium	12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Kalmar Naturbruksgymnasium	47 svar 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Liljaskolan, Vännäs	11 svar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Lillerudsgymnasiet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42 svar 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Ljusdal Naturbruksgymnasium	28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Marina läroverket	15 svar 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Munkagårdsgymnasiet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83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Naturlära Ridgymnasium	13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Nils Holgerssongymnasiet	17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Nytorps Hästgymnasium	7 svar 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Realgymnasiet Borås	46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Realgymnasiet Eskilstuna	50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Realgymnasiet Gävle	47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Realgymnasiet Göteborg	70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Realgymnasiet Helsingborg	41 svar</a:t>
            </a:r>
          </a:p>
          <a:p>
            <a:pPr>
              <a:tabLst>
                <a:tab pos="9000000" algn="r"/>
              </a:tabLst>
            </a:pPr>
            <a:endParaRPr lang="sv-S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615373" y="1236827"/>
            <a:ext cx="389936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Realgymnasiet Linköping	27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Realgymnasiet Lund	46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Realgymnasiet Norrköping	17 svar 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Realgymnasiet Nyköping	14 svar 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Realgymnasiet Sundsvall	39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Realgymnasiet Uppsala	12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Realgymnasiet Västerås	13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Ryssbygymnasiet	29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Segragymnasiet	37 svar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Skedomskolan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11 svar 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Stiernhööksgymnasiet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45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 Segerstad Naturbrukscentrum	37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Strömma Naturbrukscentrum	38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Strömsholm Ridsportgymnasium	38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Svalöfs gymnasium	30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Svenljunga Naturbruksskola	18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Södra Viken	31 svar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Sötåsen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Naturbruksskola	35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Tenhults naturbruksgymnasium	36 svar 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Torsta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Jämtlands gymnasium	44 svar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Vackstanäsgymnasiet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16 svar 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Wången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Jämtlands gymnasium	35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Ystads gymnasium	17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Älvdalens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Utbidlningscentrum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42 svar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Öknaskolan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16 svar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Önnestadsgymnasiet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59 svar</a:t>
            </a:r>
          </a:p>
          <a:p>
            <a:pPr>
              <a:tabLst>
                <a:tab pos="9000000" algn="r"/>
              </a:tabLst>
            </a:pP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Ösby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Västmanlands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Naturbruksgymn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30 svar</a:t>
            </a:r>
          </a:p>
          <a:p>
            <a:pPr>
              <a:tabLst>
                <a:tab pos="9000000" algn="r"/>
              </a:tabLst>
            </a:pP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68 svar</a:t>
            </a:r>
          </a:p>
          <a:p>
            <a:pPr>
              <a:tabLst>
                <a:tab pos="9000000" algn="r"/>
              </a:tabLst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9350477" y="3175819"/>
            <a:ext cx="235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2020: 1915 svar</a:t>
            </a:r>
          </a:p>
          <a:p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2019: 2066 svar</a:t>
            </a:r>
          </a:p>
          <a:p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2015: 1450 svar</a:t>
            </a:r>
          </a:p>
        </p:txBody>
      </p:sp>
    </p:spTree>
    <p:extLst>
      <p:ext uri="{BB962C8B-B14F-4D97-AF65-F5344CB8AC3E}">
        <p14:creationId xmlns:p14="http://schemas.microsoft.com/office/powerpoint/2010/main" val="73998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173807" y="3334044"/>
            <a:ext cx="1625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1385 svar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530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(40,6%)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(25,9%)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(17,8%)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(17,2%) 7</a:t>
            </a:r>
          </a:p>
          <a:p>
            <a:pPr>
              <a:spcBef>
                <a:spcPct val="0"/>
              </a:spcBef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(8,2%) 5</a:t>
            </a:r>
          </a:p>
          <a:p>
            <a:pPr>
              <a:spcBef>
                <a:spcPct val="0"/>
              </a:spcBef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(9,6%) 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65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(5,0%) 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32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(2,5%) 8</a:t>
            </a:r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838925" y="54732"/>
            <a:ext cx="11240826" cy="2998410"/>
            <a:chOff x="684212" y="0"/>
            <a:chExt cx="11240826" cy="2998410"/>
          </a:xfrm>
        </p:grpSpPr>
        <p:sp>
          <p:nvSpPr>
            <p:cNvPr id="10" name="Rubrik 1">
              <a:extLst>
                <a:ext uri="{FF2B5EF4-FFF2-40B4-BE49-F238E27FC236}">
                  <a16:creationId xmlns:a16="http://schemas.microsoft.com/office/drawing/2014/main" id="{BFC2ABE8-5BEF-4068-AEE0-0D3BA00537B1}"/>
                </a:ext>
              </a:extLst>
            </p:cNvPr>
            <p:cNvSpPr txBox="1">
              <a:spLocks/>
            </p:cNvSpPr>
            <p:nvPr/>
          </p:nvSpPr>
          <p:spPr>
            <a:xfrm>
              <a:off x="684212" y="0"/>
              <a:ext cx="8534400" cy="1507067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US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ENKÄT NB1-ELEVER 2021</a:t>
              </a:r>
              <a:endParaRPr lang="sv-SE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A6714DCA-0C75-C242-89B0-C4EEB0B3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2352" y="15724"/>
              <a:ext cx="2982686" cy="2982686"/>
            </a:xfrm>
            <a:prstGeom prst="rect">
              <a:avLst/>
            </a:prstGeom>
          </p:spPr>
        </p:pic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BCCA58CE-3765-4361-89B4-379B68A79634}"/>
              </a:ext>
            </a:extLst>
          </p:cNvPr>
          <p:cNvGrpSpPr/>
          <p:nvPr/>
        </p:nvGrpSpPr>
        <p:grpSpPr>
          <a:xfrm>
            <a:off x="392624" y="2509344"/>
            <a:ext cx="9668933" cy="3183467"/>
            <a:chOff x="392624" y="2509344"/>
            <a:chExt cx="9668933" cy="3183467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BC952E83-713D-4E91-9F96-83E00B8A2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069" t="16172" r="10625" b="37408"/>
            <a:stretch/>
          </p:blipFill>
          <p:spPr>
            <a:xfrm>
              <a:off x="392624" y="2509344"/>
              <a:ext cx="9668933" cy="3183467"/>
            </a:xfrm>
            <a:prstGeom prst="rect">
              <a:avLst/>
            </a:prstGeom>
          </p:spPr>
        </p:pic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AE7A54C7-38EF-4260-88EB-BA572E867B89}"/>
                </a:ext>
              </a:extLst>
            </p:cNvPr>
            <p:cNvSpPr txBox="1"/>
            <p:nvPr/>
          </p:nvSpPr>
          <p:spPr>
            <a:xfrm>
              <a:off x="660400" y="3620017"/>
              <a:ext cx="2269066" cy="203132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Sociala medier</a:t>
              </a:r>
            </a:p>
            <a:p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gymnasium.se</a:t>
              </a:r>
            </a:p>
            <a:p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sv-SE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GymnasieGuiden</a:t>
              </a:r>
              <a:endParaRPr 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naturbruk.se</a:t>
              </a:r>
            </a:p>
            <a:p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Framtidsvalet</a:t>
              </a:r>
            </a:p>
            <a:p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Film om NB</a:t>
              </a:r>
            </a:p>
            <a:p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Mässmonter om NB</a:t>
              </a:r>
            </a:p>
            <a:p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Jobba grönt</a:t>
              </a:r>
            </a:p>
            <a:p>
              <a:r>
                <a:rPr 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På mjölkpaket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89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761392" y="110067"/>
            <a:ext cx="11240826" cy="2998410"/>
            <a:chOff x="684212" y="0"/>
            <a:chExt cx="11240826" cy="2998410"/>
          </a:xfrm>
        </p:grpSpPr>
        <p:sp>
          <p:nvSpPr>
            <p:cNvPr id="3" name="Rubrik 1">
              <a:extLst>
                <a:ext uri="{FF2B5EF4-FFF2-40B4-BE49-F238E27FC236}">
                  <a16:creationId xmlns:a16="http://schemas.microsoft.com/office/drawing/2014/main" id="{BFC2ABE8-5BEF-4068-AEE0-0D3BA00537B1}"/>
                </a:ext>
              </a:extLst>
            </p:cNvPr>
            <p:cNvSpPr txBox="1">
              <a:spLocks/>
            </p:cNvSpPr>
            <p:nvPr/>
          </p:nvSpPr>
          <p:spPr>
            <a:xfrm>
              <a:off x="684212" y="0"/>
              <a:ext cx="8534400" cy="1507067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US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ENKÄT NB1-ELEVER 2021</a:t>
              </a:r>
              <a:endParaRPr lang="sv-SE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6714DCA-0C75-C242-89B0-C4EEB0B3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2352" y="15724"/>
              <a:ext cx="2982686" cy="2982686"/>
            </a:xfrm>
            <a:prstGeom prst="rect">
              <a:avLst/>
            </a:prstGeom>
          </p:spPr>
        </p:pic>
      </p:grpSp>
      <p:sp>
        <p:nvSpPr>
          <p:cNvPr id="6" name="textruta 5"/>
          <p:cNvSpPr txBox="1"/>
          <p:nvPr/>
        </p:nvSpPr>
        <p:spPr>
          <a:xfrm>
            <a:off x="9368309" y="5335713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1=inte alls</a:t>
            </a:r>
          </a:p>
          <a:p>
            <a:r>
              <a:rPr lang="sv-SE" sz="1400" dirty="0">
                <a:solidFill>
                  <a:schemeClr val="bg1"/>
                </a:solidFill>
              </a:rPr>
              <a:t>5=väldigt mycket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D0874C4-2C31-4CB0-8E7A-5F1FD7D35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1" t="21359" r="15209" b="28313"/>
          <a:stretch/>
        </p:blipFill>
        <p:spPr>
          <a:xfrm>
            <a:off x="761391" y="2407421"/>
            <a:ext cx="8534401" cy="345151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980EC1A-798E-4412-936F-1CCB4CB950C8}"/>
              </a:ext>
            </a:extLst>
          </p:cNvPr>
          <p:cNvSpPr txBox="1"/>
          <p:nvPr/>
        </p:nvSpPr>
        <p:spPr>
          <a:xfrm>
            <a:off x="761392" y="5858933"/>
            <a:ext cx="85344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2019        1007 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(48,7%)         </a:t>
            </a: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564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(27,3%)          </a:t>
            </a: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(17,0%)           </a:t>
            </a: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 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(5,5%)             </a:t>
            </a: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(1,5%)</a:t>
            </a:r>
          </a:p>
        </p:txBody>
      </p:sp>
    </p:spTree>
    <p:extLst>
      <p:ext uri="{BB962C8B-B14F-4D97-AF65-F5344CB8AC3E}">
        <p14:creationId xmlns:p14="http://schemas.microsoft.com/office/powerpoint/2010/main" val="351217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753945" y="2679435"/>
            <a:ext cx="2997247" cy="238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			2015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727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(35,2%)	  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496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(33,9%)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387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(18,7%)	  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(13,9%)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1393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(67,4%)	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1033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/70,6%)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324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(15,7%)	  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(11,9%)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943582" y="87549"/>
            <a:ext cx="11156553" cy="2998410"/>
            <a:chOff x="688222" y="0"/>
            <a:chExt cx="11236816" cy="2998410"/>
          </a:xfrm>
        </p:grpSpPr>
        <p:sp>
          <p:nvSpPr>
            <p:cNvPr id="6" name="Rubrik 1">
              <a:extLst>
                <a:ext uri="{FF2B5EF4-FFF2-40B4-BE49-F238E27FC236}">
                  <a16:creationId xmlns:a16="http://schemas.microsoft.com/office/drawing/2014/main" id="{BFC2ABE8-5BEF-4068-AEE0-0D3BA00537B1}"/>
                </a:ext>
              </a:extLst>
            </p:cNvPr>
            <p:cNvSpPr txBox="1">
              <a:spLocks/>
            </p:cNvSpPr>
            <p:nvPr/>
          </p:nvSpPr>
          <p:spPr>
            <a:xfrm>
              <a:off x="688222" y="0"/>
              <a:ext cx="8530390" cy="1507067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US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ENKÄT NB1-ELEVER 2021</a:t>
              </a:r>
              <a:endParaRPr lang="sv-SE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A6714DCA-0C75-C242-89B0-C4EEB0B3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2352" y="15724"/>
              <a:ext cx="2982686" cy="2982686"/>
            </a:xfrm>
            <a:prstGeom prst="rect">
              <a:avLst/>
            </a:prstGeom>
          </p:spPr>
        </p:pic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4F3A3AC7-C633-49AE-AAEC-C2D3295E2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1" t="21481" r="17980" b="20741"/>
          <a:stretch/>
        </p:blipFill>
        <p:spPr>
          <a:xfrm>
            <a:off x="726182" y="1971328"/>
            <a:ext cx="7860355" cy="37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5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830127" y="64885"/>
            <a:ext cx="11240826" cy="2998410"/>
            <a:chOff x="684212" y="0"/>
            <a:chExt cx="11240826" cy="2998410"/>
          </a:xfrm>
        </p:grpSpPr>
        <p:sp>
          <p:nvSpPr>
            <p:cNvPr id="5" name="Rubrik 1">
              <a:extLst>
                <a:ext uri="{FF2B5EF4-FFF2-40B4-BE49-F238E27FC236}">
                  <a16:creationId xmlns:a16="http://schemas.microsoft.com/office/drawing/2014/main" id="{BFC2ABE8-5BEF-4068-AEE0-0D3BA00537B1}"/>
                </a:ext>
              </a:extLst>
            </p:cNvPr>
            <p:cNvSpPr txBox="1">
              <a:spLocks/>
            </p:cNvSpPr>
            <p:nvPr/>
          </p:nvSpPr>
          <p:spPr>
            <a:xfrm>
              <a:off x="684212" y="0"/>
              <a:ext cx="8534400" cy="1507067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US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ENKÄT NB1-ELEVER 2021</a:t>
              </a:r>
              <a:endParaRPr lang="sv-SE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6714DCA-0C75-C242-89B0-C4EEB0B3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2352" y="15724"/>
              <a:ext cx="2982686" cy="2982686"/>
            </a:xfrm>
            <a:prstGeom prst="rect">
              <a:avLst/>
            </a:prstGeom>
          </p:spPr>
        </p:pic>
      </p:grpSp>
      <p:sp>
        <p:nvSpPr>
          <p:cNvPr id="2" name="textruta 1"/>
          <p:cNvSpPr txBox="1"/>
          <p:nvPr/>
        </p:nvSpPr>
        <p:spPr>
          <a:xfrm>
            <a:off x="7731751" y="3006255"/>
            <a:ext cx="2940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			2015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1280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(62,0%)	</a:t>
            </a: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(56,6%)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738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(35,7%)	</a:t>
            </a: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629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sv-SE" altLang="sv-S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43,4%)</a:t>
            </a:r>
            <a:endParaRPr lang="sv-SE" alt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48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(2,3%)</a:t>
            </a:r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A1AD5BE7-DA36-44F7-84B8-88213655715C}"/>
              </a:ext>
            </a:extLst>
          </p:cNvPr>
          <p:cNvGrpSpPr/>
          <p:nvPr/>
        </p:nvGrpSpPr>
        <p:grpSpPr>
          <a:xfrm>
            <a:off x="691954" y="2133600"/>
            <a:ext cx="6955760" cy="3725336"/>
            <a:chOff x="691954" y="2133600"/>
            <a:chExt cx="6955760" cy="3725336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0F8BD833-1911-46C7-9DBF-508312030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480" t="33169" r="31905" b="15783"/>
            <a:stretch/>
          </p:blipFill>
          <p:spPr>
            <a:xfrm>
              <a:off x="691954" y="2133600"/>
              <a:ext cx="6955760" cy="3725336"/>
            </a:xfrm>
            <a:prstGeom prst="rect">
              <a:avLst/>
            </a:prstGeom>
          </p:spPr>
        </p:pic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688BECE5-27E7-4F2D-A3FB-0870CF387A81}"/>
                </a:ext>
              </a:extLst>
            </p:cNvPr>
            <p:cNvSpPr txBox="1"/>
            <p:nvPr/>
          </p:nvSpPr>
          <p:spPr>
            <a:xfrm>
              <a:off x="2286000" y="4953000"/>
              <a:ext cx="550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</a:rPr>
                <a:t>1215</a:t>
              </a: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BD8EEE0F-B3CF-4F36-99DC-DBE8AACBBFD6}"/>
                </a:ext>
              </a:extLst>
            </p:cNvPr>
            <p:cNvSpPr txBox="1"/>
            <p:nvPr/>
          </p:nvSpPr>
          <p:spPr>
            <a:xfrm>
              <a:off x="3945310" y="2924795"/>
              <a:ext cx="449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</a:rPr>
                <a:t>631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5266C56A-FA4F-4BFD-A51A-E94130404583}"/>
                </a:ext>
              </a:extLst>
            </p:cNvPr>
            <p:cNvSpPr txBox="1"/>
            <p:nvPr/>
          </p:nvSpPr>
          <p:spPr>
            <a:xfrm>
              <a:off x="5012661" y="4140200"/>
              <a:ext cx="7954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</a:rPr>
                <a:t>69</a:t>
              </a:r>
              <a:r>
                <a:rPr lang="sv-SE" sz="1200" dirty="0">
                  <a:solidFill>
                    <a:schemeClr val="bg1"/>
                  </a:solidFill>
                </a:rPr>
                <a:t>  3,6%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90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596881" y="54057"/>
            <a:ext cx="11517086" cy="2982686"/>
            <a:chOff x="684212" y="-8218"/>
            <a:chExt cx="11517086" cy="2982686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A6714DCA-0C75-C242-89B0-C4EEB0B3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8612" y="-8218"/>
              <a:ext cx="2982686" cy="2982686"/>
            </a:xfrm>
            <a:prstGeom prst="rect">
              <a:avLst/>
            </a:prstGeom>
          </p:spPr>
        </p:pic>
        <p:sp>
          <p:nvSpPr>
            <p:cNvPr id="4" name="Rubrik 1">
              <a:extLst>
                <a:ext uri="{FF2B5EF4-FFF2-40B4-BE49-F238E27FC236}">
                  <a16:creationId xmlns:a16="http://schemas.microsoft.com/office/drawing/2014/main" id="{BFC2ABE8-5BEF-4068-AEE0-0D3BA00537B1}"/>
                </a:ext>
              </a:extLst>
            </p:cNvPr>
            <p:cNvSpPr txBox="1">
              <a:spLocks/>
            </p:cNvSpPr>
            <p:nvPr/>
          </p:nvSpPr>
          <p:spPr>
            <a:xfrm>
              <a:off x="684212" y="0"/>
              <a:ext cx="8534400" cy="1507067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US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ENKÄT NB1-ELEVER 2021</a:t>
              </a:r>
              <a:endParaRPr lang="sv-SE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ruta 2"/>
          <p:cNvSpPr txBox="1"/>
          <p:nvPr/>
        </p:nvSpPr>
        <p:spPr>
          <a:xfrm>
            <a:off x="8795927" y="2969631"/>
            <a:ext cx="3176769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sv-SE" sz="1300" b="1" dirty="0">
                <a:solidFill>
                  <a:schemeClr val="bg1"/>
                </a:solidFill>
              </a:rPr>
              <a:t>2019			2015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200" b="1" dirty="0">
                <a:solidFill>
                  <a:schemeClr val="bg1"/>
                </a:solidFill>
              </a:rPr>
              <a:t>1437</a:t>
            </a:r>
            <a:r>
              <a:rPr lang="sv-SE" altLang="sv-SE" sz="1200" dirty="0">
                <a:solidFill>
                  <a:schemeClr val="bg1"/>
                </a:solidFill>
              </a:rPr>
              <a:t> (69,6%)		</a:t>
            </a:r>
            <a:r>
              <a:rPr lang="sv-SE" altLang="sv-SE" sz="1200" b="1" dirty="0">
                <a:solidFill>
                  <a:schemeClr val="bg1"/>
                </a:solidFill>
              </a:rPr>
              <a:t>899</a:t>
            </a:r>
            <a:r>
              <a:rPr lang="sv-SE" altLang="sv-SE" sz="1200" dirty="0">
                <a:solidFill>
                  <a:schemeClr val="bg1"/>
                </a:solidFill>
              </a:rPr>
              <a:t> (61,6%) </a:t>
            </a:r>
          </a:p>
          <a:p>
            <a:pPr>
              <a:spcBef>
                <a:spcPct val="0"/>
              </a:spcBef>
            </a:pPr>
            <a:r>
              <a:rPr lang="sv-SE" altLang="sv-SE" sz="1200" b="1" dirty="0">
                <a:solidFill>
                  <a:schemeClr val="bg1"/>
                </a:solidFill>
              </a:rPr>
              <a:t>1231</a:t>
            </a:r>
            <a:r>
              <a:rPr lang="sv-SE" altLang="sv-SE" sz="1200" dirty="0">
                <a:solidFill>
                  <a:schemeClr val="bg1"/>
                </a:solidFill>
              </a:rPr>
              <a:t> (59,6%)		</a:t>
            </a:r>
            <a:r>
              <a:rPr lang="sv-SE" altLang="sv-SE" sz="1200" b="1" dirty="0">
                <a:solidFill>
                  <a:schemeClr val="bg1"/>
                </a:solidFill>
              </a:rPr>
              <a:t>841</a:t>
            </a:r>
            <a:r>
              <a:rPr lang="sv-SE" altLang="sv-SE" sz="1200" dirty="0">
                <a:solidFill>
                  <a:schemeClr val="bg1"/>
                </a:solidFill>
              </a:rPr>
              <a:t> (57,6%) </a:t>
            </a:r>
          </a:p>
          <a:p>
            <a:pPr>
              <a:spcBef>
                <a:spcPct val="0"/>
              </a:spcBef>
            </a:pPr>
            <a:r>
              <a:rPr lang="sv-SE" altLang="sv-SE" sz="1200" dirty="0">
                <a:solidFill>
                  <a:schemeClr val="bg1"/>
                </a:solidFill>
              </a:rPr>
              <a:t>Ej med</a:t>
            </a:r>
          </a:p>
          <a:p>
            <a:pPr>
              <a:spcBef>
                <a:spcPct val="0"/>
              </a:spcBef>
            </a:pPr>
            <a:r>
              <a:rPr lang="sv-SE" altLang="sv-SE" sz="1200" b="1" dirty="0">
                <a:solidFill>
                  <a:schemeClr val="bg1"/>
                </a:solidFill>
              </a:rPr>
              <a:t>  697</a:t>
            </a:r>
            <a:r>
              <a:rPr lang="sv-SE" altLang="sv-SE" sz="1200" dirty="0">
                <a:solidFill>
                  <a:schemeClr val="bg1"/>
                </a:solidFill>
              </a:rPr>
              <a:t> (33,7%)		</a:t>
            </a:r>
            <a:r>
              <a:rPr lang="sv-SE" altLang="sv-SE" sz="1200" b="1" dirty="0">
                <a:solidFill>
                  <a:schemeClr val="bg1"/>
                </a:solidFill>
              </a:rPr>
              <a:t>596</a:t>
            </a:r>
            <a:r>
              <a:rPr lang="sv-SE" altLang="sv-SE" sz="1200" dirty="0">
                <a:solidFill>
                  <a:schemeClr val="bg1"/>
                </a:solidFill>
              </a:rPr>
              <a:t> (40,8%)</a:t>
            </a:r>
          </a:p>
          <a:p>
            <a:pPr>
              <a:spcBef>
                <a:spcPct val="0"/>
              </a:spcBef>
            </a:pPr>
            <a:r>
              <a:rPr lang="sv-SE" altLang="sv-SE" sz="1200" b="1" dirty="0">
                <a:solidFill>
                  <a:schemeClr val="bg1"/>
                </a:solidFill>
              </a:rPr>
              <a:t>  625</a:t>
            </a:r>
            <a:r>
              <a:rPr lang="sv-SE" altLang="sv-SE" sz="1200" dirty="0">
                <a:solidFill>
                  <a:schemeClr val="bg1"/>
                </a:solidFill>
              </a:rPr>
              <a:t> (30,3%)		</a:t>
            </a:r>
            <a:r>
              <a:rPr lang="sv-SE" altLang="sv-SE" sz="1200" b="1" dirty="0">
                <a:solidFill>
                  <a:schemeClr val="bg1"/>
                </a:solidFill>
              </a:rPr>
              <a:t>445</a:t>
            </a:r>
            <a:r>
              <a:rPr lang="sv-SE" altLang="sv-SE" sz="1200" dirty="0">
                <a:solidFill>
                  <a:schemeClr val="bg1"/>
                </a:solidFill>
              </a:rPr>
              <a:t> (30,5%)</a:t>
            </a:r>
          </a:p>
          <a:p>
            <a:pPr>
              <a:spcBef>
                <a:spcPct val="0"/>
              </a:spcBef>
            </a:pPr>
            <a:r>
              <a:rPr lang="sv-SE" altLang="sv-SE" sz="1200" dirty="0">
                <a:solidFill>
                  <a:schemeClr val="bg1"/>
                </a:solidFill>
              </a:rPr>
              <a:t>Ej med</a:t>
            </a:r>
          </a:p>
          <a:p>
            <a:pPr>
              <a:spcBef>
                <a:spcPct val="0"/>
              </a:spcBef>
            </a:pPr>
            <a:r>
              <a:rPr lang="sv-SE" altLang="sv-SE" sz="1200" b="1" dirty="0">
                <a:solidFill>
                  <a:schemeClr val="bg1"/>
                </a:solidFill>
              </a:rPr>
              <a:t>  503</a:t>
            </a:r>
            <a:r>
              <a:rPr lang="sv-SE" altLang="sv-SE" sz="1200" dirty="0">
                <a:solidFill>
                  <a:schemeClr val="bg1"/>
                </a:solidFill>
              </a:rPr>
              <a:t> (24,3%)		</a:t>
            </a:r>
            <a:r>
              <a:rPr lang="sv-SE" altLang="sv-SE" sz="1200" b="1" dirty="0">
                <a:solidFill>
                  <a:schemeClr val="bg1"/>
                </a:solidFill>
              </a:rPr>
              <a:t>353</a:t>
            </a:r>
            <a:r>
              <a:rPr lang="sv-SE" altLang="sv-SE" sz="1200" dirty="0">
                <a:solidFill>
                  <a:schemeClr val="bg1"/>
                </a:solidFill>
              </a:rPr>
              <a:t> (24,2%)</a:t>
            </a:r>
          </a:p>
          <a:p>
            <a:pPr>
              <a:spcBef>
                <a:spcPct val="0"/>
              </a:spcBef>
            </a:pPr>
            <a:r>
              <a:rPr lang="sv-SE" altLang="sv-SE" sz="1200" dirty="0">
                <a:solidFill>
                  <a:schemeClr val="bg1"/>
                </a:solidFill>
              </a:rPr>
              <a:t>Ej med</a:t>
            </a:r>
          </a:p>
          <a:p>
            <a:pPr>
              <a:spcBef>
                <a:spcPct val="0"/>
              </a:spcBef>
            </a:pPr>
            <a:r>
              <a:rPr lang="sv-SE" altLang="sv-SE" sz="1200" b="1" dirty="0">
                <a:solidFill>
                  <a:schemeClr val="bg1"/>
                </a:solidFill>
              </a:rPr>
              <a:t>  393</a:t>
            </a:r>
            <a:r>
              <a:rPr lang="sv-SE" altLang="sv-SE" sz="1200" dirty="0">
                <a:solidFill>
                  <a:schemeClr val="bg1"/>
                </a:solidFill>
              </a:rPr>
              <a:t> (19,0%)		</a:t>
            </a:r>
            <a:r>
              <a:rPr lang="sv-SE" altLang="sv-SE" sz="1200" b="1" dirty="0">
                <a:solidFill>
                  <a:schemeClr val="bg1"/>
                </a:solidFill>
              </a:rPr>
              <a:t>252</a:t>
            </a:r>
            <a:r>
              <a:rPr lang="sv-SE" altLang="sv-SE" sz="1200" dirty="0">
                <a:solidFill>
                  <a:schemeClr val="bg1"/>
                </a:solidFill>
              </a:rPr>
              <a:t> (17,3%)</a:t>
            </a:r>
          </a:p>
          <a:p>
            <a:pPr>
              <a:spcBef>
                <a:spcPct val="0"/>
              </a:spcBef>
            </a:pPr>
            <a:r>
              <a:rPr lang="sv-SE" altLang="sv-SE" sz="1200" b="1" dirty="0">
                <a:solidFill>
                  <a:schemeClr val="bg1"/>
                </a:solidFill>
              </a:rPr>
              <a:t>  437</a:t>
            </a:r>
            <a:r>
              <a:rPr lang="sv-SE" altLang="sv-SE" sz="1200" dirty="0">
                <a:solidFill>
                  <a:schemeClr val="bg1"/>
                </a:solidFill>
              </a:rPr>
              <a:t> (26,6%)		</a:t>
            </a:r>
            <a:r>
              <a:rPr lang="sv-SE" altLang="sv-SE" sz="1200" b="1" dirty="0">
                <a:solidFill>
                  <a:schemeClr val="bg1"/>
                </a:solidFill>
              </a:rPr>
              <a:t>305</a:t>
            </a:r>
            <a:r>
              <a:rPr lang="sv-SE" altLang="sv-SE" sz="1200" dirty="0">
                <a:solidFill>
                  <a:schemeClr val="bg1"/>
                </a:solidFill>
              </a:rPr>
              <a:t> (20,9%)</a:t>
            </a:r>
          </a:p>
          <a:p>
            <a:pPr>
              <a:spcBef>
                <a:spcPct val="0"/>
              </a:spcBef>
            </a:pPr>
            <a:r>
              <a:rPr lang="sv-SE" altLang="sv-SE" sz="1200" dirty="0">
                <a:solidFill>
                  <a:schemeClr val="bg1"/>
                </a:solidFill>
              </a:rPr>
              <a:t>Ej med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200" b="1" dirty="0">
                <a:solidFill>
                  <a:schemeClr val="bg1"/>
                </a:solidFill>
              </a:rPr>
              <a:t>  143</a:t>
            </a:r>
            <a:r>
              <a:rPr lang="sv-SE" altLang="sv-SE" sz="1200" dirty="0">
                <a:solidFill>
                  <a:schemeClr val="bg1"/>
                </a:solidFill>
              </a:rPr>
              <a:t>   (6,9%)		</a:t>
            </a:r>
            <a:r>
              <a:rPr lang="sv-SE" altLang="sv-SE" sz="1200" b="1" dirty="0">
                <a:solidFill>
                  <a:schemeClr val="bg1"/>
                </a:solidFill>
              </a:rPr>
              <a:t>106</a:t>
            </a:r>
            <a:r>
              <a:rPr lang="sv-SE" altLang="sv-SE" sz="1200" dirty="0">
                <a:solidFill>
                  <a:schemeClr val="bg1"/>
                </a:solidFill>
              </a:rPr>
              <a:t>   (7,3%)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200" dirty="0">
                <a:solidFill>
                  <a:schemeClr val="bg1"/>
                </a:solidFill>
              </a:rPr>
              <a:t>Ej med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200" dirty="0">
                <a:solidFill>
                  <a:schemeClr val="bg1"/>
                </a:solidFill>
              </a:rPr>
              <a:t>  </a:t>
            </a:r>
            <a:r>
              <a:rPr lang="sv-SE" altLang="sv-SE" sz="1200" b="1" dirty="0">
                <a:solidFill>
                  <a:schemeClr val="bg1"/>
                </a:solidFill>
              </a:rPr>
              <a:t>141</a:t>
            </a:r>
            <a:r>
              <a:rPr lang="sv-SE" altLang="sv-SE" sz="1200" dirty="0">
                <a:solidFill>
                  <a:schemeClr val="bg1"/>
                </a:solidFill>
              </a:rPr>
              <a:t>   (6,8%)		  </a:t>
            </a:r>
            <a:r>
              <a:rPr lang="sv-SE" altLang="sv-SE" sz="1200" b="1" dirty="0">
                <a:solidFill>
                  <a:schemeClr val="bg1"/>
                </a:solidFill>
              </a:rPr>
              <a:t>70  </a:t>
            </a:r>
            <a:r>
              <a:rPr lang="sv-SE" altLang="sv-SE" sz="1200" dirty="0">
                <a:solidFill>
                  <a:schemeClr val="bg1"/>
                </a:solidFill>
              </a:rPr>
              <a:t> (4,8%)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13C53FA1-5137-41CD-B53F-D147A2474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9" t="17737" r="10413" b="21339"/>
          <a:stretch/>
        </p:blipFill>
        <p:spPr>
          <a:xfrm>
            <a:off x="387224" y="2279961"/>
            <a:ext cx="8328937" cy="3579206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AA1D08EF-7D74-4EAF-B306-9ECD1193258C}"/>
              </a:ext>
            </a:extLst>
          </p:cNvPr>
          <p:cNvSpPr txBox="1"/>
          <p:nvPr/>
        </p:nvSpPr>
        <p:spPr>
          <a:xfrm>
            <a:off x="458601" y="3246540"/>
            <a:ext cx="2150376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Djur</a:t>
            </a:r>
          </a:p>
          <a:p>
            <a:r>
              <a:rPr lang="sv-SE" sz="1200" dirty="0">
                <a:solidFill>
                  <a:schemeClr val="bg1"/>
                </a:solidFill>
              </a:rPr>
              <a:t>Kompisar</a:t>
            </a:r>
          </a:p>
          <a:p>
            <a:r>
              <a:rPr lang="sv-SE" sz="1200" dirty="0">
                <a:solidFill>
                  <a:schemeClr val="bg1"/>
                </a:solidFill>
              </a:rPr>
              <a:t>Äta gott</a:t>
            </a:r>
          </a:p>
          <a:p>
            <a:r>
              <a:rPr lang="sv-SE" sz="1200" dirty="0">
                <a:solidFill>
                  <a:schemeClr val="bg1"/>
                </a:solidFill>
              </a:rPr>
              <a:t>Musik</a:t>
            </a:r>
          </a:p>
          <a:p>
            <a:r>
              <a:rPr lang="sv-SE" sz="1200" dirty="0">
                <a:solidFill>
                  <a:schemeClr val="bg1"/>
                </a:solidFill>
              </a:rPr>
              <a:t>Träning</a:t>
            </a:r>
          </a:p>
          <a:p>
            <a:r>
              <a:rPr lang="sv-SE" sz="1200" dirty="0">
                <a:solidFill>
                  <a:schemeClr val="bg1"/>
                </a:solidFill>
              </a:rPr>
              <a:t>Sociala medier</a:t>
            </a:r>
          </a:p>
          <a:p>
            <a:r>
              <a:rPr lang="sv-SE" sz="1200" dirty="0">
                <a:solidFill>
                  <a:schemeClr val="bg1"/>
                </a:solidFill>
              </a:rPr>
              <a:t>Friluftsliv</a:t>
            </a:r>
          </a:p>
          <a:p>
            <a:r>
              <a:rPr lang="sv-SE" sz="1200" dirty="0">
                <a:solidFill>
                  <a:schemeClr val="bg1"/>
                </a:solidFill>
              </a:rPr>
              <a:t>Datorspel</a:t>
            </a:r>
          </a:p>
          <a:p>
            <a:r>
              <a:rPr lang="sv-SE" sz="1200" dirty="0">
                <a:solidFill>
                  <a:schemeClr val="bg1"/>
                </a:solidFill>
              </a:rPr>
              <a:t>Resor</a:t>
            </a:r>
          </a:p>
          <a:p>
            <a:r>
              <a:rPr lang="sv-SE" sz="1200" dirty="0">
                <a:solidFill>
                  <a:schemeClr val="bg1"/>
                </a:solidFill>
              </a:rPr>
              <a:t>Teknik/prylar/maskiner</a:t>
            </a:r>
          </a:p>
          <a:p>
            <a:r>
              <a:rPr lang="sv-SE" sz="1200" dirty="0">
                <a:solidFill>
                  <a:schemeClr val="bg1"/>
                </a:solidFill>
              </a:rPr>
              <a:t>Foto/konst</a:t>
            </a:r>
          </a:p>
          <a:p>
            <a:r>
              <a:rPr lang="sv-SE" sz="1200" dirty="0">
                <a:solidFill>
                  <a:schemeClr val="bg1"/>
                </a:solidFill>
              </a:rPr>
              <a:t>Kost/hälsa</a:t>
            </a:r>
          </a:p>
          <a:p>
            <a:r>
              <a:rPr lang="sv-SE" sz="1200" dirty="0">
                <a:solidFill>
                  <a:schemeClr val="bg1"/>
                </a:solidFill>
              </a:rPr>
              <a:t>Politik/feminism/antirasism</a:t>
            </a:r>
          </a:p>
          <a:p>
            <a:r>
              <a:rPr lang="sv-SE" sz="1200" dirty="0">
                <a:solidFill>
                  <a:schemeClr val="bg1"/>
                </a:solidFill>
              </a:rPr>
              <a:t>Miljöfrågor/ekologi</a:t>
            </a:r>
          </a:p>
        </p:txBody>
      </p:sp>
    </p:spTree>
    <p:extLst>
      <p:ext uri="{BB962C8B-B14F-4D97-AF65-F5344CB8AC3E}">
        <p14:creationId xmlns:p14="http://schemas.microsoft.com/office/powerpoint/2010/main" val="245093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684212" y="0"/>
            <a:ext cx="11439694" cy="2982686"/>
            <a:chOff x="684212" y="0"/>
            <a:chExt cx="11439694" cy="2982686"/>
          </a:xfrm>
        </p:grpSpPr>
        <p:sp>
          <p:nvSpPr>
            <p:cNvPr id="3" name="Rubrik 1">
              <a:extLst>
                <a:ext uri="{FF2B5EF4-FFF2-40B4-BE49-F238E27FC236}">
                  <a16:creationId xmlns:a16="http://schemas.microsoft.com/office/drawing/2014/main" id="{BFC2ABE8-5BEF-4068-AEE0-0D3BA00537B1}"/>
                </a:ext>
              </a:extLst>
            </p:cNvPr>
            <p:cNvSpPr txBox="1">
              <a:spLocks/>
            </p:cNvSpPr>
            <p:nvPr/>
          </p:nvSpPr>
          <p:spPr>
            <a:xfrm>
              <a:off x="684212" y="0"/>
              <a:ext cx="8534400" cy="1507067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US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ENKÄT NB1-ELEVER 2021</a:t>
              </a:r>
              <a:endParaRPr lang="sv-SE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6714DCA-0C75-C242-89B0-C4EEB0B3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1220" y="0"/>
              <a:ext cx="2982686" cy="2982686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/>
        </p:nvSpPr>
        <p:spPr>
          <a:xfrm>
            <a:off x="8797647" y="2572032"/>
            <a:ext cx="31954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2019			2015</a:t>
            </a:r>
          </a:p>
          <a:p>
            <a:pPr>
              <a:spcBef>
                <a:spcPct val="0"/>
              </a:spcBef>
              <a:buFontTx/>
              <a:buNone/>
              <a:tabLst>
                <a:tab pos="720000" algn="r"/>
              </a:tabLst>
            </a:pP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1870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(90,5%)	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1327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(90,8%)</a:t>
            </a:r>
          </a:p>
          <a:p>
            <a:pPr>
              <a:spcBef>
                <a:spcPct val="0"/>
              </a:spcBef>
              <a:buFontTx/>
              <a:buNone/>
              <a:tabLst>
                <a:tab pos="720000" algn="r"/>
              </a:tabLst>
            </a:pP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147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(7,1%)	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157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(10,7%)</a:t>
            </a:r>
          </a:p>
          <a:p>
            <a:pPr>
              <a:spcBef>
                <a:spcPct val="0"/>
              </a:spcBef>
              <a:tabLst>
                <a:tab pos="720000" algn="r"/>
              </a:tabLst>
            </a:pP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120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(5,8%)	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95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(6,5%)</a:t>
            </a:r>
          </a:p>
          <a:p>
            <a:pPr>
              <a:spcBef>
                <a:spcPct val="0"/>
              </a:spcBef>
              <a:buFontTx/>
              <a:buNone/>
              <a:tabLst>
                <a:tab pos="720000" algn="r"/>
              </a:tabLst>
            </a:pP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172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(8,3%)	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94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(6,4%)</a:t>
            </a:r>
          </a:p>
          <a:p>
            <a:pPr>
              <a:spcBef>
                <a:spcPct val="0"/>
              </a:spcBef>
              <a:tabLst>
                <a:tab pos="720000" algn="r"/>
              </a:tabLst>
            </a:pP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200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(9,7%)	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138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(9,4%)</a:t>
            </a:r>
          </a:p>
          <a:p>
            <a:pPr>
              <a:spcBef>
                <a:spcPct val="0"/>
              </a:spcBef>
              <a:tabLst>
                <a:tab pos="720000" algn="r"/>
              </a:tabLst>
            </a:pP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108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(4,9%)	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72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(4,9%)</a:t>
            </a:r>
          </a:p>
          <a:p>
            <a:pPr>
              <a:spcBef>
                <a:spcPct val="0"/>
              </a:spcBef>
              <a:buFontTx/>
              <a:buNone/>
              <a:tabLst>
                <a:tab pos="720000" algn="r"/>
              </a:tabLst>
            </a:pP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100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(4,8%)	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74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(5,1%)</a:t>
            </a:r>
          </a:p>
          <a:p>
            <a:pPr>
              <a:spcBef>
                <a:spcPct val="0"/>
              </a:spcBef>
              <a:tabLst>
                <a:tab pos="720000" algn="r"/>
              </a:tabLst>
            </a:pP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86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(4,2%)	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43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(2,9%)</a:t>
            </a:r>
          </a:p>
          <a:p>
            <a:pPr>
              <a:spcBef>
                <a:spcPct val="0"/>
              </a:spcBef>
              <a:tabLst>
                <a:tab pos="720000" algn="r"/>
              </a:tabLst>
            </a:pP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69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(3,3%)	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34  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(2,3%)</a:t>
            </a:r>
          </a:p>
          <a:p>
            <a:pPr>
              <a:spcBef>
                <a:spcPct val="0"/>
              </a:spcBef>
              <a:tabLst>
                <a:tab pos="720000" algn="r"/>
              </a:tabLst>
            </a:pP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51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(3,7%)	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60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(4,1%)</a:t>
            </a:r>
          </a:p>
          <a:p>
            <a:pPr>
              <a:spcBef>
                <a:spcPct val="0"/>
              </a:spcBef>
              <a:tabLst>
                <a:tab pos="720000" algn="r"/>
              </a:tabLst>
            </a:pP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43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(2,1%)	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29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(2,0%)</a:t>
            </a:r>
          </a:p>
          <a:p>
            <a:pPr>
              <a:spcBef>
                <a:spcPct val="0"/>
              </a:spcBef>
              <a:buFontTx/>
              <a:buNone/>
              <a:tabLst>
                <a:tab pos="720000" algn="r"/>
              </a:tabLst>
            </a:pP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28 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(1,4%)	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33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(2,3%)</a:t>
            </a:r>
          </a:p>
          <a:p>
            <a:pPr>
              <a:spcBef>
                <a:spcPct val="0"/>
              </a:spcBef>
              <a:buFontTx/>
              <a:buNone/>
              <a:tabLst>
                <a:tab pos="720000" algn="r"/>
              </a:tabLst>
            </a:pP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53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(2,6%)	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29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(2,0%)</a:t>
            </a:r>
          </a:p>
          <a:p>
            <a:pPr>
              <a:spcBef>
                <a:spcPct val="0"/>
              </a:spcBef>
              <a:buFontTx/>
              <a:buNone/>
              <a:tabLst>
                <a:tab pos="720000" algn="r"/>
              </a:tabLst>
            </a:pP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19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(0,9%)	Ej spec.</a:t>
            </a:r>
          </a:p>
          <a:p>
            <a:pPr>
              <a:spcBef>
                <a:spcPct val="0"/>
              </a:spcBef>
              <a:tabLst>
                <a:tab pos="720000" algn="r"/>
              </a:tabLst>
            </a:pP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22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(1,1%)	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10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(0,7%)</a:t>
            </a:r>
          </a:p>
          <a:p>
            <a:pPr>
              <a:spcBef>
                <a:spcPct val="0"/>
              </a:spcBef>
              <a:tabLst>
                <a:tab pos="720000" algn="r"/>
              </a:tabLst>
            </a:pP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38    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(1,8%)	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31   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(2,1%)</a:t>
            </a:r>
          </a:p>
          <a:p>
            <a:pPr>
              <a:spcBef>
                <a:spcPct val="0"/>
              </a:spcBef>
              <a:tabLst>
                <a:tab pos="720000" algn="r"/>
              </a:tabLst>
            </a:pP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32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(1,5%)	    </a:t>
            </a:r>
            <a:r>
              <a:rPr lang="sv-SE" alt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28</a:t>
            </a:r>
            <a:r>
              <a:rPr lang="sv-SE" alt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(1,9%)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BEBB106-DA69-452C-90A4-1EB46C3E74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10" t="16760" r="11102" b="8745"/>
          <a:stretch/>
        </p:blipFill>
        <p:spPr>
          <a:xfrm>
            <a:off x="0" y="1804770"/>
            <a:ext cx="8673292" cy="4738644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0" y="2815537"/>
            <a:ext cx="2242328" cy="38318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Naturbruk, NB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Fordon o Transport, FT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Bygg o Anläggning, BA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Samhällsvetenskap, SA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Naturvetenskap, NA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Barn o Fritid, BF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Estetiska, ES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Ekonomi, EK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Vård o Omsorg, VO</a:t>
            </a:r>
          </a:p>
          <a:p>
            <a:pPr algn="r"/>
            <a:r>
              <a:rPr lang="sv-SE" sz="135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Restaur</a:t>
            </a:r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o Livsmedel, RL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Handel o </a:t>
            </a:r>
            <a:r>
              <a:rPr lang="sv-SE" sz="135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Administ</a:t>
            </a:r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., HA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Hantverk, HV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Teknik, TE</a:t>
            </a:r>
          </a:p>
          <a:p>
            <a:pPr algn="r"/>
            <a:r>
              <a:rPr lang="sv-SE" sz="135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Introduktionsprog</a:t>
            </a:r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VVS o Fastighet, VF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Hotell o Turism, HT</a:t>
            </a:r>
          </a:p>
          <a:p>
            <a:pPr algn="r"/>
            <a:r>
              <a:rPr lang="sv-SE" sz="135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 o Energi, EL</a:t>
            </a:r>
          </a:p>
          <a:p>
            <a:pPr algn="r"/>
            <a:endParaRPr lang="sv-SE" sz="135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A8034D7-941C-4249-8706-0C1473D8ED79}"/>
              </a:ext>
            </a:extLst>
          </p:cNvPr>
          <p:cNvSpPr txBox="1"/>
          <p:nvPr/>
        </p:nvSpPr>
        <p:spPr>
          <a:xfrm>
            <a:off x="8514502" y="2736465"/>
            <a:ext cx="303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rgbClr val="FF0000"/>
                </a:solidFill>
              </a:rPr>
              <a:t>1)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E6E46F3-475B-4132-964C-89D7C86BDC73}"/>
              </a:ext>
            </a:extLst>
          </p:cNvPr>
          <p:cNvSpPr txBox="1"/>
          <p:nvPr/>
        </p:nvSpPr>
        <p:spPr>
          <a:xfrm>
            <a:off x="2242327" y="6542350"/>
            <a:ext cx="721206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1) Denna siffra borde vara högre, eftersom flera NB-inriktningar finns omnämnda bland övriga.</a:t>
            </a:r>
          </a:p>
        </p:txBody>
      </p:sp>
    </p:spTree>
    <p:extLst>
      <p:ext uri="{BB962C8B-B14F-4D97-AF65-F5344CB8AC3E}">
        <p14:creationId xmlns:p14="http://schemas.microsoft.com/office/powerpoint/2010/main" val="116636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99350E71-4187-40C2-BDCB-C1348DCB2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7" t="18349" r="18670" b="23634"/>
          <a:stretch/>
        </p:blipFill>
        <p:spPr>
          <a:xfrm>
            <a:off x="521701" y="2048059"/>
            <a:ext cx="8144126" cy="3724870"/>
          </a:xfrm>
          <a:prstGeom prst="rect">
            <a:avLst/>
          </a:prstGeom>
        </p:spPr>
      </p:pic>
      <p:grpSp>
        <p:nvGrpSpPr>
          <p:cNvPr id="2" name="Grupp 1"/>
          <p:cNvGrpSpPr/>
          <p:nvPr/>
        </p:nvGrpSpPr>
        <p:grpSpPr>
          <a:xfrm>
            <a:off x="839854" y="59447"/>
            <a:ext cx="11240826" cy="2998410"/>
            <a:chOff x="684212" y="0"/>
            <a:chExt cx="11240826" cy="2998410"/>
          </a:xfrm>
        </p:grpSpPr>
        <p:sp>
          <p:nvSpPr>
            <p:cNvPr id="3" name="Rubrik 1">
              <a:extLst>
                <a:ext uri="{FF2B5EF4-FFF2-40B4-BE49-F238E27FC236}">
                  <a16:creationId xmlns:a16="http://schemas.microsoft.com/office/drawing/2014/main" id="{BFC2ABE8-5BEF-4068-AEE0-0D3BA00537B1}"/>
                </a:ext>
              </a:extLst>
            </p:cNvPr>
            <p:cNvSpPr txBox="1">
              <a:spLocks/>
            </p:cNvSpPr>
            <p:nvPr/>
          </p:nvSpPr>
          <p:spPr>
            <a:xfrm>
              <a:off x="684212" y="0"/>
              <a:ext cx="8534400" cy="1507067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US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ENKÄT NB1-ELEVER 2021</a:t>
              </a:r>
              <a:endParaRPr lang="sv-SE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6714DCA-0C75-C242-89B0-C4EEB0B3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2352" y="15724"/>
              <a:ext cx="2982686" cy="2982686"/>
            </a:xfrm>
            <a:prstGeom prst="rect">
              <a:avLst/>
            </a:prstGeom>
          </p:spPr>
        </p:pic>
      </p:grpSp>
      <p:sp>
        <p:nvSpPr>
          <p:cNvPr id="7" name="textruta 6"/>
          <p:cNvSpPr txBox="1"/>
          <p:nvPr/>
        </p:nvSpPr>
        <p:spPr>
          <a:xfrm>
            <a:off x="5793614" y="2920464"/>
            <a:ext cx="6095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</a:rPr>
              <a:t>						</a:t>
            </a: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				2015</a:t>
            </a:r>
          </a:p>
          <a:p>
            <a:pPr>
              <a:spcBef>
                <a:spcPct val="0"/>
              </a:spcBef>
            </a:pPr>
            <a:r>
              <a:rPr 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752						</a:t>
            </a: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858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(41,5%)		</a:t>
            </a: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606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(41,9%)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425	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391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(18,9%)		i Djur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	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(15,6%)		</a:t>
            </a: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(18,7%)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	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		         </a:t>
            </a: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(9,7%)		ej spec.</a:t>
            </a:r>
          </a:p>
          <a:p>
            <a:pPr>
              <a:spcBef>
                <a:spcPct val="0"/>
              </a:spcBef>
              <a:buFontTx/>
              <a:buNone/>
            </a:pPr>
            <a:endParaRPr lang="sv-SE" altLang="sv-SE" sz="1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(10,1%)		</a:t>
            </a: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(17,6%)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43	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			  </a:t>
            </a: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(1,4%)		  </a:t>
            </a: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(2,7%)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37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sv-SE" altLang="sv-SE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	  58</a:t>
            </a:r>
            <a:r>
              <a:rPr lang="sv-SE" altLang="sv-SE" sz="1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(2,8%)		ej spec.</a:t>
            </a:r>
            <a:endParaRPr lang="sv-SE" sz="1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77653" y="3986625"/>
            <a:ext cx="540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2,2%</a:t>
            </a:r>
          </a:p>
          <a:p>
            <a:r>
              <a:rPr lang="sv-S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1,9%</a:t>
            </a:r>
          </a:p>
        </p:txBody>
      </p:sp>
    </p:spTree>
    <p:extLst>
      <p:ext uri="{BB962C8B-B14F-4D97-AF65-F5344CB8AC3E}">
        <p14:creationId xmlns:p14="http://schemas.microsoft.com/office/powerpoint/2010/main" val="299674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878765" y="68826"/>
            <a:ext cx="11240826" cy="2998410"/>
            <a:chOff x="684212" y="0"/>
            <a:chExt cx="11240826" cy="2998410"/>
          </a:xfrm>
        </p:grpSpPr>
        <p:sp>
          <p:nvSpPr>
            <p:cNvPr id="3" name="Rubrik 1">
              <a:extLst>
                <a:ext uri="{FF2B5EF4-FFF2-40B4-BE49-F238E27FC236}">
                  <a16:creationId xmlns:a16="http://schemas.microsoft.com/office/drawing/2014/main" id="{BFC2ABE8-5BEF-4068-AEE0-0D3BA00537B1}"/>
                </a:ext>
              </a:extLst>
            </p:cNvPr>
            <p:cNvSpPr txBox="1">
              <a:spLocks/>
            </p:cNvSpPr>
            <p:nvPr/>
          </p:nvSpPr>
          <p:spPr>
            <a:xfrm>
              <a:off x="684212" y="0"/>
              <a:ext cx="8534400" cy="1507067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US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ENKÄT NB1-ELEVER 2021</a:t>
              </a:r>
              <a:endParaRPr lang="sv-SE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6714DCA-0C75-C242-89B0-C4EEB0B3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2352" y="15724"/>
              <a:ext cx="2982686" cy="2982686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E33A571A-F4BB-4D63-AE45-531F9BAF08E9}"/>
              </a:ext>
            </a:extLst>
          </p:cNvPr>
          <p:cNvGrpSpPr/>
          <p:nvPr/>
        </p:nvGrpSpPr>
        <p:grpSpPr>
          <a:xfrm>
            <a:off x="800760" y="2177668"/>
            <a:ext cx="11093096" cy="3366062"/>
            <a:chOff x="1228597" y="2169279"/>
            <a:chExt cx="11093096" cy="3366062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9210751-5104-4584-BEC0-5C5031BC6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115" t="29113" r="21285" b="16575"/>
            <a:stretch/>
          </p:blipFill>
          <p:spPr>
            <a:xfrm>
              <a:off x="1228597" y="2169279"/>
              <a:ext cx="7558476" cy="3366062"/>
            </a:xfrm>
            <a:prstGeom prst="rect">
              <a:avLst/>
            </a:prstGeom>
          </p:spPr>
        </p:pic>
        <p:sp>
          <p:nvSpPr>
            <p:cNvPr id="5" name="textruta 4"/>
            <p:cNvSpPr txBox="1"/>
            <p:nvPr/>
          </p:nvSpPr>
          <p:spPr>
            <a:xfrm>
              <a:off x="6300573" y="2882824"/>
              <a:ext cx="60211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400" b="1" dirty="0">
                  <a:solidFill>
                    <a:schemeClr val="bg1"/>
                  </a:solidFill>
                </a:rPr>
                <a:t>					</a:t>
              </a: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				2015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340	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	</a:t>
              </a: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389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(18,8%)		</a:t>
              </a: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(20,5%)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509	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	</a:t>
              </a: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548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(26,5%)		</a:t>
              </a: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408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(27,9%)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711	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	</a:t>
              </a: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704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(34,1%)		</a:t>
              </a: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482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(32,9%)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238	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	</a:t>
              </a: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281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(13,6%)		</a:t>
              </a: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160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(10,9%)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117	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	</a:t>
              </a: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144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(7,0%)		</a:t>
              </a:r>
              <a:r>
                <a:rPr lang="sv-SE" alt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113</a:t>
              </a:r>
              <a:r>
                <a:rPr lang="sv-SE" altLang="sv-SE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(7,7%)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sv-SE" sz="1400" dirty="0">
                <a:solidFill>
                  <a:schemeClr val="bg1"/>
                </a:solidFill>
              </a:endParaRPr>
            </a:p>
            <a:p>
              <a:endParaRPr lang="sv-SE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57ABBB9B-601B-4D7E-938A-830ADFA9C468}"/>
                </a:ext>
              </a:extLst>
            </p:cNvPr>
            <p:cNvSpPr txBox="1"/>
            <p:nvPr/>
          </p:nvSpPr>
          <p:spPr>
            <a:xfrm>
              <a:off x="4763217" y="3976382"/>
              <a:ext cx="4892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/>
                <a:t>6,1%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546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869038" y="77821"/>
            <a:ext cx="11240826" cy="2998410"/>
            <a:chOff x="684212" y="0"/>
            <a:chExt cx="11240826" cy="2998410"/>
          </a:xfrm>
        </p:grpSpPr>
        <p:sp>
          <p:nvSpPr>
            <p:cNvPr id="3" name="Rubrik 1">
              <a:extLst>
                <a:ext uri="{FF2B5EF4-FFF2-40B4-BE49-F238E27FC236}">
                  <a16:creationId xmlns:a16="http://schemas.microsoft.com/office/drawing/2014/main" id="{BFC2ABE8-5BEF-4068-AEE0-0D3BA00537B1}"/>
                </a:ext>
              </a:extLst>
            </p:cNvPr>
            <p:cNvSpPr txBox="1">
              <a:spLocks/>
            </p:cNvSpPr>
            <p:nvPr/>
          </p:nvSpPr>
          <p:spPr>
            <a:xfrm>
              <a:off x="684212" y="0"/>
              <a:ext cx="8534400" cy="1507067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US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ENKÄT NB1-ELEVER 2021</a:t>
              </a:r>
              <a:endParaRPr lang="sv-SE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6714DCA-0C75-C242-89B0-C4EEB0B3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2352" y="15724"/>
              <a:ext cx="2982686" cy="2982686"/>
            </a:xfrm>
            <a:prstGeom prst="rect">
              <a:avLst/>
            </a:prstGeom>
          </p:spPr>
        </p:pic>
      </p:grpSp>
      <p:sp>
        <p:nvSpPr>
          <p:cNvPr id="6" name="textruta 5"/>
          <p:cNvSpPr txBox="1"/>
          <p:nvPr/>
        </p:nvSpPr>
        <p:spPr>
          <a:xfrm>
            <a:off x="7669161" y="2840710"/>
            <a:ext cx="4522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			2015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751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(36,4%)	 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615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(42,1%)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785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(38,0%)	 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517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(35,4%)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74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(3,6%)	   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(2,5%)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642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(31,1%)	 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489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(33,5%)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468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(22,7%)	 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279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(19,1%)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1641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(79,4%)	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(70,2%)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1099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(53,2%)	 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734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(50,2%)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02A97CE-6F9F-4BDD-B3F5-B6E487A7E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8" t="21774" r="15987" b="16697"/>
          <a:stretch/>
        </p:blipFill>
        <p:spPr>
          <a:xfrm>
            <a:off x="678408" y="2231473"/>
            <a:ext cx="6990753" cy="32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8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853898" y="84550"/>
            <a:ext cx="11240826" cy="2998410"/>
            <a:chOff x="684212" y="0"/>
            <a:chExt cx="11240826" cy="2998410"/>
          </a:xfrm>
        </p:grpSpPr>
        <p:sp>
          <p:nvSpPr>
            <p:cNvPr id="3" name="Rubrik 1">
              <a:extLst>
                <a:ext uri="{FF2B5EF4-FFF2-40B4-BE49-F238E27FC236}">
                  <a16:creationId xmlns:a16="http://schemas.microsoft.com/office/drawing/2014/main" id="{BFC2ABE8-5BEF-4068-AEE0-0D3BA00537B1}"/>
                </a:ext>
              </a:extLst>
            </p:cNvPr>
            <p:cNvSpPr txBox="1">
              <a:spLocks/>
            </p:cNvSpPr>
            <p:nvPr/>
          </p:nvSpPr>
          <p:spPr>
            <a:xfrm>
              <a:off x="684212" y="0"/>
              <a:ext cx="8534400" cy="1507067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US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ENKÄT NB1-ELEVER 2021</a:t>
              </a:r>
              <a:endParaRPr lang="sv-SE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6714DCA-0C75-C242-89B0-C4EEB0B3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2352" y="15724"/>
              <a:ext cx="2982686" cy="2982686"/>
            </a:xfrm>
            <a:prstGeom prst="rect">
              <a:avLst/>
            </a:prstGeom>
          </p:spPr>
        </p:pic>
      </p:grpSp>
      <p:sp>
        <p:nvSpPr>
          <p:cNvPr id="6" name="textruta 5"/>
          <p:cNvSpPr txBox="1"/>
          <p:nvPr/>
        </p:nvSpPr>
        <p:spPr>
          <a:xfrm>
            <a:off x="8235979" y="2888406"/>
            <a:ext cx="3421626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			2015</a:t>
            </a:r>
          </a:p>
          <a:p>
            <a:pPr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414  (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20,0%)	 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(15,4%)</a:t>
            </a:r>
          </a:p>
          <a:p>
            <a:pPr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(10,9%)	 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(11,8%)</a:t>
            </a:r>
          </a:p>
          <a:p>
            <a:pPr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323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(15,6%)	 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(21,9%)</a:t>
            </a:r>
          </a:p>
          <a:p>
            <a:pPr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929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(45,0%)	 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636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(43,7%)</a:t>
            </a:r>
          </a:p>
          <a:p>
            <a:pPr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1713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(82,9%)	</a:t>
            </a:r>
            <a:r>
              <a:rPr lang="sv-SE" alt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1089</a:t>
            </a:r>
            <a:r>
              <a:rPr lang="sv-SE" alt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(74,9%)</a:t>
            </a: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B7E66C-8C28-4397-B8AE-76EDC3895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85" t="23437" r="15572" b="15719"/>
          <a:stretch/>
        </p:blipFill>
        <p:spPr>
          <a:xfrm>
            <a:off x="853898" y="2235370"/>
            <a:ext cx="7283423" cy="33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37B102EB-4810-4C7B-8A22-D56D49AAD70B}"/>
              </a:ext>
            </a:extLst>
          </p:cNvPr>
          <p:cNvGrpSpPr/>
          <p:nvPr/>
        </p:nvGrpSpPr>
        <p:grpSpPr>
          <a:xfrm>
            <a:off x="425684" y="1991170"/>
            <a:ext cx="9619066" cy="3939612"/>
            <a:chOff x="425684" y="1991170"/>
            <a:chExt cx="9619066" cy="3939612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9742EC14-A0E3-46EA-A08E-1F2AE7A9C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093" t="13707" r="15397" b="28847"/>
            <a:stretch/>
          </p:blipFill>
          <p:spPr>
            <a:xfrm>
              <a:off x="960570" y="1991170"/>
              <a:ext cx="9084180" cy="3939612"/>
            </a:xfrm>
            <a:prstGeom prst="rect">
              <a:avLst/>
            </a:prstGeom>
          </p:spPr>
        </p:pic>
        <p:sp>
          <p:nvSpPr>
            <p:cNvPr id="2" name="Rektangel 1"/>
            <p:cNvSpPr/>
            <p:nvPr/>
          </p:nvSpPr>
          <p:spPr>
            <a:xfrm>
              <a:off x="425684" y="3037682"/>
              <a:ext cx="3083474" cy="28931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sv-SE" sz="1400" dirty="0">
                  <a:solidFill>
                    <a:schemeClr val="bg1"/>
                  </a:solidFill>
                </a:rPr>
                <a:t>Besök på NB-gymnasium</a:t>
              </a:r>
            </a:p>
            <a:p>
              <a:pPr algn="r"/>
              <a:r>
                <a:rPr lang="sv-SE" sz="1400" dirty="0">
                  <a:solidFill>
                    <a:schemeClr val="bg1"/>
                  </a:solidFill>
                </a:rPr>
                <a:t>Känner nån som går/gått på NB</a:t>
              </a:r>
            </a:p>
            <a:p>
              <a:pPr algn="r"/>
              <a:r>
                <a:rPr lang="sv-SE" sz="1400" dirty="0">
                  <a:solidFill>
                    <a:schemeClr val="bg1"/>
                  </a:solidFill>
                </a:rPr>
                <a:t>Föräldrar/syskon/släkt</a:t>
              </a:r>
            </a:p>
            <a:p>
              <a:pPr algn="r"/>
              <a:r>
                <a:rPr lang="sv-SE" sz="1400" dirty="0">
                  <a:solidFill>
                    <a:schemeClr val="bg1"/>
                  </a:solidFill>
                </a:rPr>
                <a:t>Sociala medier</a:t>
              </a:r>
            </a:p>
            <a:p>
              <a:pPr algn="r"/>
              <a:r>
                <a:rPr lang="sv-SE" sz="1400" dirty="0">
                  <a:solidFill>
                    <a:schemeClr val="bg1"/>
                  </a:solidFill>
                </a:rPr>
                <a:t>Kompisar</a:t>
              </a:r>
            </a:p>
            <a:p>
              <a:pPr algn="r"/>
              <a:r>
                <a:rPr lang="sv-SE" sz="1400" dirty="0">
                  <a:solidFill>
                    <a:schemeClr val="bg1"/>
                  </a:solidFill>
                </a:rPr>
                <a:t>Hemsida för NB-gymnasium</a:t>
              </a:r>
            </a:p>
            <a:p>
              <a:pPr algn="r"/>
              <a:r>
                <a:rPr lang="sv-SE" sz="1400" dirty="0">
                  <a:solidFill>
                    <a:schemeClr val="bg1"/>
                  </a:solidFill>
                </a:rPr>
                <a:t>Studie o </a:t>
              </a:r>
              <a:r>
                <a:rPr lang="sv-SE" sz="1400" dirty="0" err="1">
                  <a:solidFill>
                    <a:schemeClr val="bg1"/>
                  </a:solidFill>
                </a:rPr>
                <a:t>yrkesvägled</a:t>
              </a:r>
              <a:r>
                <a:rPr lang="sv-SE" sz="1400" dirty="0">
                  <a:solidFill>
                    <a:schemeClr val="bg1"/>
                  </a:solidFill>
                </a:rPr>
                <a:t>, SYV</a:t>
              </a:r>
            </a:p>
            <a:p>
              <a:pPr algn="r"/>
              <a:r>
                <a:rPr lang="sv-SE" sz="1400" dirty="0">
                  <a:solidFill>
                    <a:schemeClr val="bg1"/>
                  </a:solidFill>
                </a:rPr>
                <a:t>Info från skola i brevlådan</a:t>
              </a:r>
            </a:p>
            <a:p>
              <a:pPr algn="r"/>
              <a:r>
                <a:rPr lang="sv-SE" sz="1400" dirty="0">
                  <a:solidFill>
                    <a:schemeClr val="bg1"/>
                  </a:solidFill>
                </a:rPr>
                <a:t>Jobba Grönt</a:t>
              </a:r>
            </a:p>
            <a:p>
              <a:pPr algn="r"/>
              <a:r>
                <a:rPr lang="sv-SE" sz="1400" dirty="0">
                  <a:solidFill>
                    <a:schemeClr val="bg1"/>
                  </a:solidFill>
                </a:rPr>
                <a:t>Gymnasiebroschyr</a:t>
              </a:r>
            </a:p>
            <a:p>
              <a:pPr algn="r"/>
              <a:r>
                <a:rPr lang="sv-SE" sz="1400" dirty="0">
                  <a:solidFill>
                    <a:schemeClr val="bg1"/>
                  </a:solidFill>
                </a:rPr>
                <a:t>naturbruk.se</a:t>
              </a:r>
            </a:p>
            <a:p>
              <a:pPr algn="r"/>
              <a:r>
                <a:rPr lang="sv-SE" sz="1400" dirty="0">
                  <a:solidFill>
                    <a:schemeClr val="bg1"/>
                  </a:solidFill>
                </a:rPr>
                <a:t>Besök på </a:t>
              </a:r>
              <a:r>
                <a:rPr lang="sv-SE" sz="1400" dirty="0" err="1">
                  <a:solidFill>
                    <a:schemeClr val="bg1"/>
                  </a:solidFill>
                </a:rPr>
                <a:t>gymn.mässa</a:t>
              </a:r>
              <a:endParaRPr lang="sv-SE" sz="1400" dirty="0">
                <a:solidFill>
                  <a:schemeClr val="bg1"/>
                </a:solidFill>
              </a:endParaRPr>
            </a:p>
            <a:p>
              <a:pPr algn="r"/>
              <a:r>
                <a:rPr lang="sv-SE" sz="1400" dirty="0">
                  <a:solidFill>
                    <a:schemeClr val="bg1"/>
                  </a:solidFill>
                </a:rPr>
                <a:t>Artikel/annons i tidning</a:t>
              </a:r>
            </a:p>
          </p:txBody>
        </p:sp>
      </p:grpSp>
      <p:sp>
        <p:nvSpPr>
          <p:cNvPr id="3" name="textruta 2"/>
          <p:cNvSpPr txBox="1"/>
          <p:nvPr/>
        </p:nvSpPr>
        <p:spPr>
          <a:xfrm>
            <a:off x="9969249" y="2806849"/>
            <a:ext cx="19467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  (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47,0%)</a:t>
            </a:r>
          </a:p>
          <a:p>
            <a:pPr>
              <a:spcBef>
                <a:spcPct val="0"/>
              </a:spcBef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628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(30,4%)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588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(28,5%)</a:t>
            </a:r>
          </a:p>
          <a:p>
            <a:pPr>
              <a:spcBef>
                <a:spcPct val="0"/>
              </a:spcBef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268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(13,0%)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(16,6%)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266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(12,9%)</a:t>
            </a:r>
          </a:p>
          <a:p>
            <a:pPr>
              <a:spcBef>
                <a:spcPct val="0"/>
              </a:spcBef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271 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(13,1%)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(8,1%)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(4,3%)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(5,2%)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(2,4%)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(11,4%)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altLang="sv-S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(1,0%)</a:t>
            </a:r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883080" y="74382"/>
            <a:ext cx="11240826" cy="2998410"/>
            <a:chOff x="684212" y="0"/>
            <a:chExt cx="11240826" cy="2998410"/>
          </a:xfrm>
        </p:grpSpPr>
        <p:sp>
          <p:nvSpPr>
            <p:cNvPr id="5" name="Rubrik 1">
              <a:extLst>
                <a:ext uri="{FF2B5EF4-FFF2-40B4-BE49-F238E27FC236}">
                  <a16:creationId xmlns:a16="http://schemas.microsoft.com/office/drawing/2014/main" id="{BFC2ABE8-5BEF-4068-AEE0-0D3BA00537B1}"/>
                </a:ext>
              </a:extLst>
            </p:cNvPr>
            <p:cNvSpPr txBox="1">
              <a:spLocks/>
            </p:cNvSpPr>
            <p:nvPr/>
          </p:nvSpPr>
          <p:spPr>
            <a:xfrm>
              <a:off x="684212" y="0"/>
              <a:ext cx="8534400" cy="1507067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US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ENKÄT NB1-ELEVER 2021</a:t>
              </a:r>
              <a:endParaRPr lang="sv-SE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6714DCA-0C75-C242-89B0-C4EEB0B3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2352" y="15724"/>
              <a:ext cx="2982686" cy="2982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05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18715D12-37D4-46CF-9B0D-01C87F1209EA}"/>
              </a:ext>
            </a:extLst>
          </p:cNvPr>
          <p:cNvGrpSpPr/>
          <p:nvPr/>
        </p:nvGrpSpPr>
        <p:grpSpPr>
          <a:xfrm>
            <a:off x="736508" y="1614060"/>
            <a:ext cx="10454753" cy="4450306"/>
            <a:chOff x="736508" y="1614060"/>
            <a:chExt cx="10454753" cy="4450306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4C7D9AD4-9D9B-47B5-9F99-5ED7052C9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723" t="15095" r="11166" b="16330"/>
            <a:stretch/>
          </p:blipFill>
          <p:spPr>
            <a:xfrm>
              <a:off x="736508" y="1614060"/>
              <a:ext cx="9127159" cy="4450306"/>
            </a:xfrm>
            <a:prstGeom prst="rect">
              <a:avLst/>
            </a:prstGeom>
          </p:spPr>
        </p:pic>
        <p:sp>
          <p:nvSpPr>
            <p:cNvPr id="8" name="textruta 7"/>
            <p:cNvSpPr txBox="1"/>
            <p:nvPr/>
          </p:nvSpPr>
          <p:spPr>
            <a:xfrm>
              <a:off x="9562289" y="5299542"/>
              <a:ext cx="1628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>
                  <a:solidFill>
                    <a:schemeClr val="bg1"/>
                  </a:solidFill>
                </a:rPr>
                <a:t>1=mycket sämre</a:t>
              </a:r>
            </a:p>
            <a:p>
              <a:r>
                <a:rPr lang="sv-SE" sz="1400" dirty="0">
                  <a:solidFill>
                    <a:schemeClr val="bg1"/>
                  </a:solidFill>
                </a:rPr>
                <a:t>5=mycket bättre</a:t>
              </a:r>
            </a:p>
          </p:txBody>
        </p:sp>
      </p:grpSp>
      <p:sp>
        <p:nvSpPr>
          <p:cNvPr id="7" name="textruta 6"/>
          <p:cNvSpPr txBox="1"/>
          <p:nvPr/>
        </p:nvSpPr>
        <p:spPr>
          <a:xfrm>
            <a:off x="736508" y="5738124"/>
            <a:ext cx="9010607" cy="6924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altLang="sv-SE" b="1" dirty="0"/>
              <a:t> 	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2019        312 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(15,1%)        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(15,6%)        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784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(37,9%)        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431 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(20,9%)        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(10,5%)</a:t>
            </a:r>
          </a:p>
          <a:p>
            <a:pPr>
              <a:spcAft>
                <a:spcPts val="600"/>
              </a:spcAft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2015        168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(11,2%)        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(14,8%)        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578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(38,6%)        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368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(24,6%)        </a:t>
            </a: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(10,8%)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830127" y="77821"/>
            <a:ext cx="11240826" cy="2998410"/>
            <a:chOff x="684212" y="0"/>
            <a:chExt cx="11240826" cy="2998410"/>
          </a:xfrm>
        </p:grpSpPr>
        <p:sp>
          <p:nvSpPr>
            <p:cNvPr id="3" name="Rubrik 1">
              <a:extLst>
                <a:ext uri="{FF2B5EF4-FFF2-40B4-BE49-F238E27FC236}">
                  <a16:creationId xmlns:a16="http://schemas.microsoft.com/office/drawing/2014/main" id="{BFC2ABE8-5BEF-4068-AEE0-0D3BA00537B1}"/>
                </a:ext>
              </a:extLst>
            </p:cNvPr>
            <p:cNvSpPr txBox="1">
              <a:spLocks/>
            </p:cNvSpPr>
            <p:nvPr/>
          </p:nvSpPr>
          <p:spPr>
            <a:xfrm>
              <a:off x="684212" y="0"/>
              <a:ext cx="8534400" cy="1507067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US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ENKÄT NB1-ELEVER 2021</a:t>
              </a:r>
              <a:endParaRPr lang="sv-SE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A6714DCA-0C75-C242-89B0-C4EEB0B3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2352" y="15724"/>
              <a:ext cx="2982686" cy="2982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80029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{FEF53981-3284-40BD-AFC7-DE7B532D5429}tf02900771</Template>
  <TotalTime>1708</TotalTime>
  <Words>1459</Words>
  <Application>Microsoft Office PowerPoint</Application>
  <PresentationFormat>Bredbild</PresentationFormat>
  <Paragraphs>248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Helvetica Neue</vt:lpstr>
      <vt:lpstr>Wingdings 3</vt:lpstr>
      <vt:lpstr>Sektor</vt:lpstr>
      <vt:lpstr>ENKÄT NB1-ELEVER 2021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William Arsenijevic</dc:creator>
  <cp:lastModifiedBy>Ralph Engstrand</cp:lastModifiedBy>
  <cp:revision>86</cp:revision>
  <dcterms:created xsi:type="dcterms:W3CDTF">2020-02-25T11:38:06Z</dcterms:created>
  <dcterms:modified xsi:type="dcterms:W3CDTF">2021-10-13T08:57:12Z</dcterms:modified>
</cp:coreProperties>
</file>